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heme/themeOverride18.xml" ContentType="application/vnd.openxmlformats-officedocument.themeOverride+xml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heme/themeOverride19.xml" ContentType="application/vnd.openxmlformats-officedocument.themeOverride+xml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theme/themeOverride2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heme/themeOverride28.xml" ContentType="application/vnd.openxmlformats-officedocument.themeOverr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23.xml" ContentType="application/vnd.openxmlformats-officedocument.presentationml.notesSlide+xml"/>
  <Override PartName="/ppt/embeddings/oleObject13.bin" ContentType="application/vnd.openxmlformats-officedocument.oleObject"/>
  <Override PartName="/ppt/theme/themeOverride36.xml" ContentType="application/vnd.openxmlformats-officedocument.themeOverride+xml"/>
  <Override PartName="/ppt/notesSlides/notesSlide24.xml" ContentType="application/vnd.openxmlformats-officedocument.presentationml.notesSlide+xml"/>
  <Override PartName="/ppt/embeddings/oleObject14.bin" ContentType="application/vnd.openxmlformats-officedocument.oleObject"/>
  <Override PartName="/ppt/theme/themeOverride37.xml" ContentType="application/vnd.openxmlformats-officedocument.themeOverride+xml"/>
  <Override PartName="/ppt/notesSlides/notesSlide25.xml" ContentType="application/vnd.openxmlformats-officedocument.presentationml.notesSlide+xml"/>
  <Override PartName="/ppt/embeddings/oleObject15.bin" ContentType="application/vnd.openxmlformats-officedocument.oleObject"/>
  <Override PartName="/ppt/theme/themeOverride38.xml" ContentType="application/vnd.openxmlformats-officedocument.themeOverride+xml"/>
  <Override PartName="/ppt/notesSlides/notesSlide26.xml" ContentType="application/vnd.openxmlformats-officedocument.presentationml.notesSlide+xml"/>
  <Override PartName="/ppt/embeddings/oleObject16.bin" ContentType="application/vnd.openxmlformats-officedocument.oleObject"/>
  <Override PartName="/ppt/theme/themeOverride39.xml" ContentType="application/vnd.openxmlformats-officedocument.themeOverride+xml"/>
  <Override PartName="/ppt/notesSlides/notesSlide27.xml" ContentType="application/vnd.openxmlformats-officedocument.presentationml.notesSlide+xml"/>
  <Override PartName="/ppt/embeddings/oleObject17.bin" ContentType="application/vnd.openxmlformats-officedocument.oleObject"/>
  <Override PartName="/ppt/theme/themeOverride40.xml" ContentType="application/vnd.openxmlformats-officedocument.themeOverride+xml"/>
  <Override PartName="/ppt/notesSlides/notesSlide28.xml" ContentType="application/vnd.openxmlformats-officedocument.presentationml.notesSlide+xml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0" r:id="rId3"/>
  </p:sldMasterIdLst>
  <p:notesMasterIdLst>
    <p:notesMasterId r:id="rId46"/>
  </p:notesMasterIdLst>
  <p:handoutMasterIdLst>
    <p:handoutMasterId r:id="rId47"/>
  </p:handoutMasterIdLst>
  <p:sldIdLst>
    <p:sldId id="344" r:id="rId4"/>
    <p:sldId id="377" r:id="rId5"/>
    <p:sldId id="367" r:id="rId6"/>
    <p:sldId id="378" r:id="rId7"/>
    <p:sldId id="387" r:id="rId8"/>
    <p:sldId id="365" r:id="rId9"/>
    <p:sldId id="346" r:id="rId10"/>
    <p:sldId id="395" r:id="rId11"/>
    <p:sldId id="381" r:id="rId12"/>
    <p:sldId id="380" r:id="rId13"/>
    <p:sldId id="355" r:id="rId14"/>
    <p:sldId id="357" r:id="rId15"/>
    <p:sldId id="376" r:id="rId16"/>
    <p:sldId id="363" r:id="rId17"/>
    <p:sldId id="364" r:id="rId18"/>
    <p:sldId id="338" r:id="rId19"/>
    <p:sldId id="340" r:id="rId20"/>
    <p:sldId id="341" r:id="rId21"/>
    <p:sldId id="343" r:id="rId22"/>
    <p:sldId id="368" r:id="rId23"/>
    <p:sldId id="372" r:id="rId24"/>
    <p:sldId id="388" r:id="rId25"/>
    <p:sldId id="379" r:id="rId26"/>
    <p:sldId id="384" r:id="rId27"/>
    <p:sldId id="382" r:id="rId28"/>
    <p:sldId id="385" r:id="rId29"/>
    <p:sldId id="389" r:id="rId30"/>
    <p:sldId id="393" r:id="rId31"/>
    <p:sldId id="394" r:id="rId32"/>
    <p:sldId id="392" r:id="rId33"/>
    <p:sldId id="390" r:id="rId34"/>
    <p:sldId id="383" r:id="rId35"/>
    <p:sldId id="361" r:id="rId36"/>
    <p:sldId id="360" r:id="rId37"/>
    <p:sldId id="396" r:id="rId38"/>
    <p:sldId id="373" r:id="rId39"/>
    <p:sldId id="350" r:id="rId40"/>
    <p:sldId id="351" r:id="rId41"/>
    <p:sldId id="352" r:id="rId42"/>
    <p:sldId id="347" r:id="rId43"/>
    <p:sldId id="348" r:id="rId44"/>
    <p:sldId id="34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CC3300"/>
    <a:srgbClr val="E1FFFF"/>
    <a:srgbClr val="CCFFFF"/>
    <a:srgbClr val="0000CC"/>
    <a:srgbClr val="006666"/>
    <a:srgbClr val="431B38"/>
    <a:srgbClr val="401E3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90" autoAdjust="0"/>
    <p:restoredTop sz="94613" autoAdjust="0"/>
  </p:normalViewPr>
  <p:slideViewPr>
    <p:cSldViewPr>
      <p:cViewPr varScale="1">
        <p:scale>
          <a:sx n="55" d="100"/>
          <a:sy n="55" d="100"/>
        </p:scale>
        <p:origin x="-11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3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2058C5-1A84-491D-9E60-FF6A47C40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C93B7F-D22C-4F72-B20D-FBAF264F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3AC0-4757-4A33-B57F-4E5041EFD1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93B7F-D22C-4F72-B20D-FBAF264F82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0F304-9749-4B6E-B64F-2A8AEBE3F638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EFE7-26B9-4B1E-B101-AD0F0700AE4A}" type="slidenum">
              <a:rPr lang="en-US"/>
              <a:pPr/>
              <a:t>24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EAFE2-88B3-4E25-9DA6-F45932CED30E}" type="slidenum">
              <a:rPr lang="en-US"/>
              <a:pPr/>
              <a:t>25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33F54-A4B6-49B9-8AEE-0B002F5D0EFE}" type="slidenum">
              <a:rPr lang="en-US"/>
              <a:pPr/>
              <a:t>26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DCA251-DB01-4720-BE20-1110599AA9FE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27FF-1A40-43AA-A560-893AF02211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93B7F-D22C-4F72-B20D-FBAF264F82E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71499-4F77-4556-8732-52564F84D38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27001-849C-4513-8654-D76AA2DF62F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AC79F-485D-4002-8548-99789345485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B991C-3CBA-4DE9-8C68-7314D1DD6F3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27FF-1A40-43AA-A560-893AF02211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27FF-1A40-43AA-A560-893AF02211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27FF-1A40-43AA-A560-893AF02211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5B5D-6277-4A21-B0FE-4829AD41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97A2-DD72-444A-8765-D8A42C15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9811-5625-4E63-8FCC-AACD8462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938D-6F06-4470-A847-EF4252A4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FF19D-983B-4CC2-B11E-B4E32100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072B-C33F-4AB3-BE0E-4F22105E3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98D2-0CA3-4022-A33C-664127763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F25B-A75C-463F-B8FD-A7396E494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9379-A1CD-47CF-B0F0-1571FF719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18A6-9E08-4126-A452-0D218D59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85B1-5D4B-472C-8D0A-5BB8B7EBC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055B-B68A-4157-AB9B-B50D1544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0DD0-FD15-4867-A83B-BA56128C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D230-D391-4786-B16F-35980FEC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01A9-F791-4E72-A9CC-CA799F5E8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98F0-5917-4318-9A20-72CCD1A7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FC6B4-62A1-4E0F-985D-C814C0F2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77C5-DC84-4B15-83F3-8EA0E3E8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9F16-FB2F-4174-BB11-37755C89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5B5D-6277-4A21-B0FE-4829AD412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055B-B68A-4157-AB9B-B50D1544B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5A91-4D8D-4256-8787-7868749B74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5A91-4D8D-4256-8787-7868749B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8435-3219-4714-BEEB-28245B24FB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89FB-2E9A-401D-93A2-2E50B0CC8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6B16-4E73-450D-9838-DD4D87938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B19-2DD9-438E-8F8F-D610BB33A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C7F6-BA8E-4A0B-9E0A-8C33DD803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D4A1-5A9E-40DE-8CBC-31B3FBB45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97A2-DD72-444A-8765-D8A42C150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9811-5625-4E63-8FCC-AACD8462D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D9EA6-FB9E-44E8-93BC-3AB365EDF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072B-C33F-4AB3-BE0E-4F22105E3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8435-3219-4714-BEEB-28245B24F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FF19D-983B-4CC2-B11E-B4E32100EE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938D-6F06-4470-A847-EF4252A48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89FB-2E9A-401D-93A2-2E50B0CC8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6B16-4E73-450D-9838-DD4D87938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EB19-2DD9-438E-8F8F-D610BB33A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C7F6-BA8E-4A0B-9E0A-8C33DD80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D4A1-5A9E-40DE-8CBC-31B3FBB4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3D9EA6-FB9E-44E8-93BC-3AB365ED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867F7180-6541-4B3C-A46F-93F6B83B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53D9EA6-FB9E-44E8-93BC-3AB365EDF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3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restandards.org/" TargetMode="Externa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hyperlink" Target="http://www.corestandards.org/the-standards/mathematics" TargetMode="External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1" Type="http://schemas.openxmlformats.org/officeDocument/2006/relationships/themeOverride" Target="../theme/themeOverride16.xml"/><Relationship Id="rId2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emf"/><Relationship Id="rId1" Type="http://schemas.openxmlformats.org/officeDocument/2006/relationships/themeOverride" Target="../theme/themeOverride17.xml"/><Relationship Id="rId2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4.emf"/><Relationship Id="rId1" Type="http://schemas.openxmlformats.org/officeDocument/2006/relationships/themeOverride" Target="../theme/themeOverride18.xml"/><Relationship Id="rId2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1" Type="http://schemas.openxmlformats.org/officeDocument/2006/relationships/themeOverride" Target="../theme/themeOverride19.xml"/><Relationship Id="rId2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jpeg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9.jpeg"/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0.jpeg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jpeg"/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3.png"/><Relationship Id="rId1" Type="http://schemas.openxmlformats.org/officeDocument/2006/relationships/themeOverride" Target="../theme/themeOverride27.xml"/><Relationship Id="rId2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5.png"/><Relationship Id="rId1" Type="http://schemas.openxmlformats.org/officeDocument/2006/relationships/themeOverride" Target="../theme/themeOverride28.xml"/><Relationship Id="rId2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3.xml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30.emf"/><Relationship Id="rId1" Type="http://schemas.openxmlformats.org/officeDocument/2006/relationships/themeOverride" Target="../theme/themeOverride35.xml"/><Relationship Id="rId2" Type="http://schemas.openxmlformats.org/officeDocument/2006/relationships/vmlDrawing" Target="../drawings/vmlDrawing8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4.xml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31.emf"/><Relationship Id="rId1" Type="http://schemas.openxmlformats.org/officeDocument/2006/relationships/themeOverride" Target="../theme/themeOverride36.xml"/><Relationship Id="rId2" Type="http://schemas.openxmlformats.org/officeDocument/2006/relationships/vmlDrawing" Target="../drawings/vmlDrawing9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5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2.wmf"/><Relationship Id="rId1" Type="http://schemas.openxmlformats.org/officeDocument/2006/relationships/themeOverride" Target="../theme/themeOverride37.xml"/><Relationship Id="rId2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3.wmf"/><Relationship Id="rId1" Type="http://schemas.openxmlformats.org/officeDocument/2006/relationships/themeOverride" Target="../theme/themeOverride38.xml"/><Relationship Id="rId2" Type="http://schemas.openxmlformats.org/officeDocument/2006/relationships/vmlDrawing" Target="../drawings/vmlDrawing1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4.wmf"/><Relationship Id="rId1" Type="http://schemas.openxmlformats.org/officeDocument/2006/relationships/themeOverride" Target="../theme/themeOverride39.xml"/><Relationship Id="rId2" Type="http://schemas.openxmlformats.org/officeDocument/2006/relationships/vmlDrawing" Target="../drawings/vmlDrawing1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8.xml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5.wmf"/><Relationship Id="rId1" Type="http://schemas.openxmlformats.org/officeDocument/2006/relationships/themeOverride" Target="../theme/themeOverride40.xml"/><Relationship Id="rId2" Type="http://schemas.openxmlformats.org/officeDocument/2006/relationships/vmlDrawing" Target="../drawings/vmlDrawing1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wmf"/><Relationship Id="rId1" Type="http://schemas.openxmlformats.org/officeDocument/2006/relationships/themeOverride" Target="../theme/themeOverride6.xml"/><Relationship Id="rId2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3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32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9154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Calculus for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High School Class of 2020</a:t>
            </a:r>
            <a:endParaRPr lang="en-US" sz="4000" b="1" i="1" dirty="0" smtClean="0">
              <a:solidFill>
                <a:srgbClr val="E1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153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Deborah Hughes Hallett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Mathematics, University of Arizona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 Kennedy School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Algebra:  Structure and Fluency </a:t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Calculus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Cody Patterson Workshop Problems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966"/>
            <a:ext cx="9198013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9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Historically: Algebra Preparation Focused on Manipulation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610600" cy="3687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in manipulation; focus on dri</a:t>
            </a:r>
            <a:r>
              <a:rPr lang="en-US" b="1" dirty="0" smtClean="0">
                <a:solidFill>
                  <a:srgbClr val="FFFF00"/>
                </a:solidFill>
              </a:rPr>
              <a:t>ll</a:t>
            </a:r>
            <a:endParaRPr lang="en-US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many students arrive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college not equipped to succeed because of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Retaking algebra in college leads to students dropping out of mathematics from frustration and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boredom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better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done in HS.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Recently: Algebra Preparation Based on Functions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Manipulation learned in the context of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concepts of functions obscure the concepts of algebra? (Sometimes, yes)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For what values of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r>
              <a:rPr lang="en-US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solution?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625" t="26719" r="13500" b="34688"/>
          <a:stretch>
            <a:fillRect/>
          </a:stretch>
        </p:blipFill>
        <p:spPr bwMode="auto">
          <a:xfrm>
            <a:off x="0" y="4121493"/>
            <a:ext cx="6583680" cy="2715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198163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Common Core State Standards: Official site, with all standards listed</a:t>
            </a:r>
          </a:p>
          <a:p>
            <a:r>
              <a:rPr lang="en-US" sz="1600" u="sng" dirty="0" smtClean="0">
                <a:solidFill>
                  <a:srgbClr val="0000CC"/>
                </a:solidFill>
                <a:latin typeface="+mn-lt"/>
              </a:rPr>
              <a:t>http://www.corestandards.org/ </a:t>
            </a:r>
            <a:endParaRPr lang="en-US" sz="1600" u="sng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3198163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+mn-lt"/>
              </a:rPr>
              <a:t>Illustrative Mathematics: All standards, plus examples</a:t>
            </a:r>
          </a:p>
          <a:p>
            <a:pPr algn="r"/>
            <a:r>
              <a:rPr lang="en-US" sz="1600" u="sng" dirty="0" smtClean="0">
                <a:solidFill>
                  <a:srgbClr val="0000CC"/>
                </a:solidFill>
                <a:latin typeface="+mn-lt"/>
              </a:rPr>
              <a:t>http://illustrativemathematics.org</a:t>
            </a:r>
            <a:endParaRPr lang="en-US" sz="1600" u="sng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381000"/>
            <a:ext cx="84582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Core State Standards</a:t>
            </a:r>
            <a:endParaRPr lang="en-US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Standards outline what all students should learn K-12. </a:t>
            </a:r>
          </a:p>
          <a:p>
            <a:pPr marL="342900" indent="-3429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ome (+) standards intended for students who will take calculus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or advanced statistics or discrete mathematics.</a:t>
            </a:r>
          </a:p>
          <a:p>
            <a:pPr marL="342900" indent="-3429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Many STEM-intending students will finish the CCSS standards before 12</a:t>
            </a:r>
            <a:r>
              <a:rPr lang="en-US" sz="2000" b="1" baseline="30000" dirty="0" smtClean="0">
                <a:solidFill>
                  <a:srgbClr val="C00000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grade and take calculus in their senior year.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Common Core: Algebra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1600" u="sng" dirty="0" smtClean="0">
                <a:hlinkClick r:id="rId4"/>
              </a:rPr>
              <a:t>http://www.corestandards.org/the-standards/mathematics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FF00"/>
                </a:solidFill>
              </a:rPr>
              <a:t>2010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38862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nderstanding in algebra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9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“There is a world of difference between a student who can summon a mnemonic device to expand a product such as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)(</a:t>
            </a:r>
            <a:r>
              <a:rPr lang="en-US" sz="2400" i="1" dirty="0" smtClean="0">
                <a:solidFill>
                  <a:schemeClr val="bg1"/>
                </a:solidFill>
              </a:rPr>
              <a:t>x</a:t>
            </a:r>
            <a:r>
              <a:rPr lang="en-US" sz="2400" dirty="0" smtClean="0">
                <a:solidFill>
                  <a:schemeClr val="bg1"/>
                </a:solidFill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rgbClr val="FFFF00"/>
                </a:solidFill>
              </a:rPr>
              <a:t>and a student who can explain where the mnemonic comes from.” </a:t>
            </a:r>
          </a:p>
          <a:p>
            <a:endParaRPr lang="en-US" sz="10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“The student who can explain the rule understands the mathematics, and may have a better chance to succeed at a less familiar task such as expanding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)(</a:t>
            </a:r>
            <a:r>
              <a:rPr lang="en-US" sz="2400" i="1" dirty="0" smtClean="0">
                <a:solidFill>
                  <a:schemeClr val="bg1"/>
                </a:solidFill>
              </a:rPr>
              <a:t>x</a:t>
            </a:r>
            <a:r>
              <a:rPr lang="en-US" sz="2400" dirty="0" smtClean="0">
                <a:solidFill>
                  <a:schemeClr val="bg1"/>
                </a:solidFill>
              </a:rPr>
              <a:t> + </a:t>
            </a:r>
            <a:r>
              <a:rPr lang="en-US" sz="2400" i="1" dirty="0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rgbClr val="FFFF00"/>
                </a:solidFill>
              </a:rPr>
              <a:t>.”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</a:rPr>
              <a:t>Common Core: Algebra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tructure in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lgebra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FFFF00"/>
                </a:solidFill>
              </a:rPr>
              <a:t>“[Mathematically proficient students] can see complicated things, such as some algebraic expressions, as single objects or as being composed of several objects. For example, they can see </a:t>
            </a:r>
            <a:r>
              <a:rPr lang="en-US" sz="2200" b="1" i="1" dirty="0" smtClean="0">
                <a:solidFill>
                  <a:schemeClr val="bg1"/>
                </a:solidFill>
              </a:rPr>
              <a:t>5 – 3(x – y)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as 5 minus a positive number times a square and use that to realize that its value cannot be more than 5 for any real numbers </a:t>
            </a:r>
            <a:r>
              <a:rPr lang="en-US" sz="2200" i="1" dirty="0" smtClean="0">
                <a:solidFill>
                  <a:srgbClr val="FFFF00"/>
                </a:solidFill>
              </a:rPr>
              <a:t>x</a:t>
            </a:r>
            <a:r>
              <a:rPr lang="en-US" sz="2200" dirty="0" smtClean="0">
                <a:solidFill>
                  <a:srgbClr val="FFFF00"/>
                </a:solidFill>
              </a:rPr>
              <a:t> and </a:t>
            </a:r>
            <a:r>
              <a:rPr lang="en-US" sz="2200" i="1" dirty="0" smtClean="0">
                <a:solidFill>
                  <a:srgbClr val="FFFF00"/>
                </a:solidFill>
              </a:rPr>
              <a:t>y</a:t>
            </a:r>
            <a:r>
              <a:rPr lang="en-US" sz="2200" dirty="0" smtClean="0">
                <a:solidFill>
                  <a:srgbClr val="FFFF00"/>
                </a:solidFill>
              </a:rPr>
              <a:t>.”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FFFF00"/>
                </a:solidFill>
              </a:rPr>
              <a:t>“[Interpreting] </a:t>
            </a:r>
            <a:r>
              <a:rPr lang="en-US" sz="2200" b="1" i="1" dirty="0" smtClean="0">
                <a:solidFill>
                  <a:schemeClr val="bg1"/>
                </a:solidFill>
              </a:rPr>
              <a:t>P(1+r)</a:t>
            </a:r>
            <a:r>
              <a:rPr lang="en-US" sz="2200" b="1" baseline="30000" dirty="0" smtClean="0">
                <a:solidFill>
                  <a:schemeClr val="bg1"/>
                </a:solidFill>
              </a:rPr>
              <a:t>n</a:t>
            </a:r>
            <a:r>
              <a:rPr lang="en-US" sz="2200" dirty="0" smtClean="0">
                <a:solidFill>
                  <a:srgbClr val="FFFF00"/>
                </a:solidFill>
              </a:rPr>
              <a:t> as the product of </a:t>
            </a:r>
            <a:r>
              <a:rPr lang="en-US" sz="2200" i="1" dirty="0" smtClean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 and a factor not depending on </a:t>
            </a:r>
            <a:r>
              <a:rPr lang="en-US" sz="2200" i="1" dirty="0" smtClean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.”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FFFF00"/>
                </a:solidFill>
              </a:rPr>
              <a:t>“[Seeing] </a:t>
            </a:r>
            <a:r>
              <a:rPr lang="en-US" sz="2200" b="1" i="1" dirty="0" smtClean="0">
                <a:solidFill>
                  <a:schemeClr val="bg1"/>
                </a:solidFill>
              </a:rPr>
              <a:t>x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4</a:t>
            </a:r>
            <a:r>
              <a:rPr lang="en-US" sz="2200" b="1" i="1" dirty="0" smtClean="0">
                <a:solidFill>
                  <a:schemeClr val="bg1"/>
                </a:solidFill>
              </a:rPr>
              <a:t> – y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4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as </a:t>
            </a:r>
            <a:r>
              <a:rPr lang="en-US" sz="2200" i="1" dirty="0" smtClean="0">
                <a:solidFill>
                  <a:schemeClr val="bg1"/>
                </a:solidFill>
              </a:rPr>
              <a:t>(</a:t>
            </a:r>
            <a:r>
              <a:rPr lang="en-US" sz="2200" b="1" i="1" dirty="0" smtClean="0">
                <a:solidFill>
                  <a:schemeClr val="bg1"/>
                </a:solidFill>
              </a:rPr>
              <a:t>x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b="1" i="1" dirty="0" smtClean="0">
                <a:solidFill>
                  <a:schemeClr val="bg1"/>
                </a:solidFill>
              </a:rPr>
              <a:t>)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b="1" i="1" dirty="0" smtClean="0">
                <a:solidFill>
                  <a:schemeClr val="bg1"/>
                </a:solidFill>
              </a:rPr>
              <a:t> – (y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b="1" i="1" dirty="0" smtClean="0">
                <a:solidFill>
                  <a:schemeClr val="bg1"/>
                </a:solidFill>
              </a:rPr>
              <a:t>)</a:t>
            </a:r>
            <a:r>
              <a:rPr lang="en-US" sz="22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rgbClr val="FFFF00"/>
                </a:solidFill>
              </a:rPr>
              <a:t>, thus recognizing it as a difference of squares that can be factored as 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i="1" dirty="0" smtClean="0">
                <a:solidFill>
                  <a:schemeClr val="bg1"/>
                </a:solidFill>
              </a:rPr>
              <a:t>x</a:t>
            </a:r>
            <a:r>
              <a:rPr lang="en-US" sz="2200" i="1" baseline="30000" dirty="0" smtClean="0">
                <a:solidFill>
                  <a:schemeClr val="bg1"/>
                </a:solidFill>
              </a:rPr>
              <a:t>2 </a:t>
            </a:r>
            <a:r>
              <a:rPr lang="en-US" sz="2200" i="1" dirty="0" smtClean="0">
                <a:solidFill>
                  <a:schemeClr val="bg1"/>
                </a:solidFill>
              </a:rPr>
              <a:t>+ y</a:t>
            </a:r>
            <a:r>
              <a:rPr lang="en-US" sz="22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)(</a:t>
            </a:r>
            <a:r>
              <a:rPr lang="en-US" sz="2200" i="1" dirty="0" smtClean="0">
                <a:solidFill>
                  <a:schemeClr val="bg1"/>
                </a:solidFill>
              </a:rPr>
              <a:t>x</a:t>
            </a:r>
            <a:r>
              <a:rPr lang="en-US" sz="2200" i="1" baseline="30000" dirty="0" smtClean="0">
                <a:solidFill>
                  <a:schemeClr val="bg1"/>
                </a:solidFill>
              </a:rPr>
              <a:t>2 </a:t>
            </a:r>
            <a:r>
              <a:rPr lang="en-US" sz="2200" i="1" dirty="0" smtClean="0">
                <a:solidFill>
                  <a:schemeClr val="bg1"/>
                </a:solidFill>
              </a:rPr>
              <a:t>- y</a:t>
            </a:r>
            <a:r>
              <a:rPr lang="en-US" sz="2200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) </a:t>
            </a:r>
            <a:r>
              <a:rPr lang="en-US" sz="2200" i="1" dirty="0" smtClean="0">
                <a:solidFill>
                  <a:srgbClr val="FFFF00"/>
                </a:solidFill>
              </a:rPr>
              <a:t>.”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Common Core: Structure of Expressions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81956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represents a 20% increase in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r>
              <a:rPr lang="en-US" b="1" i="1" dirty="0" smtClean="0">
                <a:solidFill>
                  <a:srgbClr val="FFFF00"/>
                </a:solidFill>
              </a:rPr>
              <a:t>                              </a:t>
            </a:r>
            <a:r>
              <a:rPr lang="en-US" dirty="0" smtClean="0">
                <a:solidFill>
                  <a:srgbClr val="FFFF00"/>
                </a:solidFill>
              </a:rPr>
              <a:t>is cubic in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spcAft>
                <a:spcPct val="50000"/>
              </a:spcAft>
            </a:pPr>
            <a:r>
              <a:rPr lang="en-US" i="1" dirty="0" smtClean="0">
                <a:solidFill>
                  <a:srgbClr val="FFFF00"/>
                </a:solidFill>
              </a:rPr>
              <a:t>                           </a:t>
            </a:r>
            <a:r>
              <a:rPr lang="en-US" dirty="0" smtClean="0">
                <a:solidFill>
                  <a:srgbClr val="FFFF00"/>
                </a:solidFill>
              </a:rPr>
              <a:t>is linear in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en-US" sz="2400" i="1" dirty="0" smtClean="0">
              <a:solidFill>
                <a:srgbClr val="FFFF00"/>
              </a:solidFill>
            </a:endParaRPr>
          </a:p>
        </p:txBody>
      </p:sp>
      <p:pic>
        <p:nvPicPr>
          <p:cNvPr id="18436" name="Picture 4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22563"/>
            <a:ext cx="3124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52963"/>
            <a:ext cx="25146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FF00"/>
                </a:solidFill>
              </a:rPr>
              <a:t>Common Core: Structure of Expressions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819400"/>
            <a:ext cx="8839200" cy="3306763"/>
          </a:xfrm>
        </p:spPr>
        <p:txBody>
          <a:bodyPr/>
          <a:lstStyle/>
          <a:p>
            <a:pPr marL="0" indent="3546475" eaLnBrk="1" hangingPunct="1">
              <a:spcAft>
                <a:spcPct val="60000"/>
              </a:spcAft>
              <a:buFontTx/>
              <a:buNone/>
              <a:tabLst>
                <a:tab pos="3546475" algn="l"/>
              </a:tabLst>
            </a:pPr>
            <a:r>
              <a:rPr lang="en-US" sz="3000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Profit when price is zero</a:t>
            </a:r>
          </a:p>
          <a:p>
            <a:pPr marL="0" indent="3546475" eaLnBrk="1" hangingPunct="1">
              <a:spcAft>
                <a:spcPct val="60000"/>
              </a:spcAft>
              <a:buFontTx/>
              <a:buNone/>
              <a:tabLst>
                <a:tab pos="3546475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  Break even prices</a:t>
            </a:r>
          </a:p>
          <a:p>
            <a:pPr marL="0" indent="3546475" eaLnBrk="1" hangingPunct="1">
              <a:spcAft>
                <a:spcPct val="60000"/>
              </a:spcAft>
              <a:buFontTx/>
              <a:buNone/>
              <a:tabLst>
                <a:tab pos="3546475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    Price giving maximum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	    profit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2102632"/>
              </p:ext>
            </p:extLst>
          </p:nvPr>
        </p:nvGraphicFramePr>
        <p:xfrm>
          <a:off x="609600" y="2667000"/>
          <a:ext cx="34290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Equation" r:id="rId5" imgW="1079280" imgH="711000" progId="Equation.3">
                  <p:embed/>
                </p:oleObj>
              </mc:Choice>
              <mc:Fallback>
                <p:oleObj name="Equation" r:id="rId5" imgW="10792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3429000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FF00"/>
                </a:solidFill>
                <a:latin typeface="Arial" charset="0"/>
              </a:rPr>
              <a:t>A company’s profit in terms of price, </a:t>
            </a:r>
            <a:r>
              <a:rPr lang="en-US" sz="2800" i="1" dirty="0" smtClean="0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. What do the following tell you?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FF00"/>
                </a:solidFill>
              </a:rPr>
              <a:t>Common Core: </a:t>
            </a:r>
            <a:r>
              <a:rPr lang="en-US" sz="3200" b="1" dirty="0" smtClean="0">
                <a:solidFill>
                  <a:srgbClr val="FFFF00"/>
                </a:solidFill>
              </a:rPr>
              <a:t>Algebraic Fluency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05800" cy="4144963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spcAft>
                <a:spcPct val="50000"/>
              </a:spcAft>
            </a:pPr>
            <a:r>
              <a:rPr lang="en-US" sz="3600" dirty="0" smtClean="0">
                <a:solidFill>
                  <a:srgbClr val="FFFF00"/>
                </a:solidFill>
              </a:rPr>
              <a:t>When is 			             At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= c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Aft>
                <a:spcPct val="50000"/>
              </a:spcAft>
            </a:pP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spcAft>
                <a:spcPct val="50000"/>
              </a:spcAft>
            </a:pPr>
            <a:r>
              <a:rPr lang="en-US" sz="3600" dirty="0" smtClean="0">
                <a:solidFill>
                  <a:srgbClr val="FFFF00"/>
                </a:solidFill>
              </a:rPr>
              <a:t>   	       halves when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FFFF00"/>
                </a:solidFill>
              </a:rPr>
              <a:t> is quadrupled</a:t>
            </a:r>
          </a:p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22997461"/>
              </p:ext>
            </p:extLst>
          </p:nvPr>
        </p:nvGraphicFramePr>
        <p:xfrm>
          <a:off x="2743200" y="2057400"/>
          <a:ext cx="3886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" name="Equation" r:id="rId5" imgW="1193760" imgH="507960" progId="Equation.3">
                  <p:embed/>
                </p:oleObj>
              </mc:Choice>
              <mc:Fallback>
                <p:oleObj name="Equation" r:id="rId5" imgW="119376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38862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00549930"/>
              </p:ext>
            </p:extLst>
          </p:nvPr>
        </p:nvGraphicFramePr>
        <p:xfrm>
          <a:off x="1066800" y="3657600"/>
          <a:ext cx="9906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" name="Equation" r:id="rId7" imgW="266400" imgH="419040" progId="Equation.3">
                  <p:embed/>
                </p:oleObj>
              </mc:Choice>
              <mc:Fallback>
                <p:oleObj name="Equation" r:id="rId7" imgW="266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990600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Common Core: Algebraic Fluency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6477000" cy="452596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371316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Do the following equations have solutions?</a:t>
            </a:r>
          </a:p>
          <a:p>
            <a:pPr eaLnBrk="1" hangingPunct="1">
              <a:buFontTx/>
              <a:buNone/>
              <a:tabLst>
                <a:tab pos="3713163" algn="l"/>
              </a:tabLst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3713163" algn="l"/>
              </a:tabLst>
            </a:pPr>
            <a:r>
              <a:rPr lang="en-US" sz="3600" b="1" dirty="0" smtClean="0">
                <a:solidFill>
                  <a:srgbClr val="FFFF00"/>
                </a:solidFill>
              </a:rPr>
              <a:t> 	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3713163" algn="l"/>
              </a:tabLst>
            </a:pPr>
            <a:r>
              <a:rPr lang="en-US" sz="3600" b="1" dirty="0" smtClean="0">
                <a:solidFill>
                  <a:srgbClr val="FFFF00"/>
                </a:solidFill>
              </a:rPr>
              <a:t> 	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983883"/>
              </p:ext>
            </p:extLst>
          </p:nvPr>
        </p:nvGraphicFramePr>
        <p:xfrm>
          <a:off x="914400" y="3276600"/>
          <a:ext cx="29718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2971800" cy="141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2372533"/>
              </p:ext>
            </p:extLst>
          </p:nvPr>
        </p:nvGraphicFramePr>
        <p:xfrm>
          <a:off x="990600" y="5029200"/>
          <a:ext cx="28956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" name="Equation" r:id="rId7" imgW="647640" imgH="393480" progId="Equation.3">
                  <p:embed/>
                </p:oleObj>
              </mc:Choice>
              <mc:Fallback>
                <p:oleObj name="Equation" r:id="rId7" imgW="647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2895600" cy="1379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64621" y="365759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Yes</a:t>
            </a:r>
            <a:endParaRPr lang="en-US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4621" y="540683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No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Calculus for Science and Engineering in College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Essential</a:t>
            </a:r>
            <a:r>
              <a:rPr lang="en-US" sz="2800" dirty="0" smtClean="0">
                <a:solidFill>
                  <a:srgbClr val="FFFF00"/>
                </a:solidFill>
              </a:rPr>
              <a:t> for sciences and </a:t>
            </a:r>
            <a:r>
              <a:rPr lang="en-US" sz="2800" dirty="0" err="1" smtClean="0">
                <a:solidFill>
                  <a:srgbClr val="FFFF00"/>
                </a:solidFill>
              </a:rPr>
              <a:t>engineering</a:t>
            </a:r>
            <a:r>
              <a:rPr lang="en-US" sz="2800" dirty="0" err="1" smtClean="0">
                <a:solidFill>
                  <a:srgbClr val="FFFF00"/>
                </a:solidFill>
                <a:sym typeface="Symbol"/>
              </a:rPr>
              <a:t>also</a:t>
            </a:r>
            <a:r>
              <a:rPr lang="en-US" sz="2800" dirty="0" smtClean="0">
                <a:solidFill>
                  <a:srgbClr val="FFFF00"/>
                </a:solidFill>
              </a:rPr>
              <a:t> for economics and often social sciences.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ard to graduate from college on time in science without doing calculus </a:t>
            </a:r>
            <a:r>
              <a:rPr lang="en-US" sz="2800" dirty="0">
                <a:solidFill>
                  <a:srgbClr val="FFFF00"/>
                </a:solidFill>
              </a:rPr>
              <a:t>successfully </a:t>
            </a:r>
            <a:r>
              <a:rPr lang="en-US" sz="2800" dirty="0" smtClean="0">
                <a:solidFill>
                  <a:srgbClr val="FFFF00"/>
                </a:solidFill>
              </a:rPr>
              <a:t>early in college or in high school (to AP or IB level).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What does it take to do well in calculus?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Fluent algebra and </a:t>
            </a:r>
            <a:r>
              <a:rPr lang="en-US" sz="2800" dirty="0" err="1" smtClean="0">
                <a:solidFill>
                  <a:schemeClr val="bg1"/>
                </a:solidFill>
              </a:rPr>
              <a:t>precalculus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Previous calculus is much less useful</a:t>
            </a:r>
            <a:r>
              <a:rPr lang="en-US" sz="2800" dirty="0" smtClean="0">
                <a:solidFill>
                  <a:srgbClr val="FFFF00"/>
                </a:solidFill>
                <a:sym typeface="Symbol"/>
              </a:rPr>
              <a:t> sometimes a drawback.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Common Core: Algebraic Fluency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7924800" cy="3840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Without solving, decide if the equation has a positive, </a:t>
            </a:r>
            <a:r>
              <a:rPr lang="en-US" dirty="0" smtClean="0">
                <a:solidFill>
                  <a:srgbClr val="FFFF00"/>
                </a:solidFill>
              </a:rPr>
              <a:t>a negative</a:t>
            </a:r>
            <a:r>
              <a:rPr lang="en-US" dirty="0">
                <a:solidFill>
                  <a:srgbClr val="FFFF00"/>
                </a:solidFill>
              </a:rPr>
              <a:t>, or </a:t>
            </a:r>
            <a:r>
              <a:rPr lang="en-US" dirty="0" smtClean="0">
                <a:solidFill>
                  <a:srgbClr val="FFFF00"/>
                </a:solidFill>
              </a:rPr>
              <a:t>a zero </a:t>
            </a:r>
            <a:r>
              <a:rPr lang="en-US" dirty="0">
                <a:solidFill>
                  <a:srgbClr val="FFFF00"/>
                </a:solidFill>
              </a:rPr>
              <a:t>solution.</a:t>
            </a:r>
          </a:p>
          <a:p>
            <a:pPr marL="0" indent="0">
              <a:buFontTx/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711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3608388"/>
          <a:ext cx="40386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2" name="Equation" r:id="rId5" imgW="927000" imgH="634680" progId="Equation.3">
                  <p:embed/>
                </p:oleObj>
              </mc:Choice>
              <mc:Fallback>
                <p:oleObj name="Equation" r:id="rId5" imgW="92700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08388"/>
                        <a:ext cx="4038600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Common Core: Algebraic Fluency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− B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0, what determines the sign of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 + By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     increases, what happens to the value of </a:t>
            </a: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038600"/>
            <a:ext cx="1619250" cy="1562100"/>
          </a:xfrm>
          <a:prstGeom prst="rect">
            <a:avLst/>
          </a:prstGeom>
          <a:noFill/>
        </p:spPr>
      </p:pic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276600"/>
            <a:ext cx="533400" cy="533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Functions and Graphs in Calculus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Functions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Parameters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formula for a function and its graph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up a model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 the results from a model (use units)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1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ncepTest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3352"/>
            <a:ext cx="7124700" cy="53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Calculus: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  <a:r>
              <a:rPr lang="en-US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Calculus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Hughes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Hallett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al,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ConcepTests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74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72" y="536898"/>
            <a:ext cx="8715375" cy="1005706"/>
          </a:xfrm>
        </p:spPr>
        <p:txBody>
          <a:bodyPr lIns="96422" tIns="0" rIns="115707" bIns="0"/>
          <a:lstStyle/>
          <a:p>
            <a:pPr>
              <a:tabLst>
                <a:tab pos="857220" algn="l"/>
              </a:tabLst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Calculus: Families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Tangent Lines</a:t>
            </a: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710" y="2108523"/>
            <a:ext cx="8964290" cy="1857375"/>
          </a:xfrm>
        </p:spPr>
        <p:txBody>
          <a:bodyPr lIns="32140" tIns="0" rIns="32140" bIns="0" anchor="ctr"/>
          <a:lstStyle/>
          <a:p>
            <a:pPr marL="805876" indent="-805876">
              <a:buSzPct val="99000"/>
              <a:buFontTx/>
              <a:buAutoNum type="alphaLcParenR"/>
              <a:tabLst>
                <a:tab pos="510091" algn="l"/>
              </a:tabLst>
            </a:pP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Find 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), 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f ’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).</a:t>
            </a:r>
          </a:p>
          <a:p>
            <a:pPr marL="805876" indent="-805876">
              <a:buSzPct val="99000"/>
              <a:buFontTx/>
              <a:buAutoNum type="alphaLcParenR"/>
              <a:tabLst>
                <a:tab pos="510091" algn="l"/>
              </a:tabLst>
            </a:pP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Estimate 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(2.1) and </a:t>
            </a:r>
            <a:r>
              <a:rPr lang="en-US" sz="2500" i="1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</a:rPr>
              <a:t>(1.98). Are these under- or overestimates? Which would you expect to be most accurate?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2172" y="1928813"/>
            <a:ext cx="8626078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48951" algn="l"/>
              </a:tabLst>
            </a:pPr>
            <a:r>
              <a:rPr lang="en-US" sz="2500" dirty="0">
                <a:solidFill>
                  <a:schemeClr val="bg1"/>
                </a:solidFill>
              </a:rPr>
              <a:t>The figure shows the tangent line approximation to </a:t>
            </a:r>
            <a:r>
              <a:rPr lang="en-US" sz="2500" i="1" dirty="0">
                <a:solidFill>
                  <a:schemeClr val="bg1"/>
                </a:solidFill>
              </a:rPr>
              <a:t>f</a:t>
            </a:r>
            <a:r>
              <a:rPr lang="en-US" sz="2500" dirty="0">
                <a:solidFill>
                  <a:schemeClr val="bg1"/>
                </a:solidFill>
              </a:rPr>
              <a:t>(</a:t>
            </a:r>
            <a:r>
              <a:rPr lang="en-US" sz="2500" i="1" dirty="0">
                <a:solidFill>
                  <a:schemeClr val="bg1"/>
                </a:solidFill>
              </a:rPr>
              <a:t>x</a:t>
            </a:r>
            <a:r>
              <a:rPr lang="en-US" sz="2500" dirty="0">
                <a:solidFill>
                  <a:schemeClr val="bg1"/>
                </a:solidFill>
              </a:rPr>
              <a:t>) near </a:t>
            </a:r>
            <a:r>
              <a:rPr lang="en-US" sz="2500" i="1" dirty="0">
                <a:solidFill>
                  <a:schemeClr val="bg1"/>
                </a:solidFill>
              </a:rPr>
              <a:t>x</a:t>
            </a:r>
            <a:r>
              <a:rPr lang="en-US" sz="2500" dirty="0">
                <a:solidFill>
                  <a:schemeClr val="bg1"/>
                </a:solidFill>
              </a:rPr>
              <a:t> = </a:t>
            </a:r>
            <a:r>
              <a:rPr lang="en-US" sz="2500" i="1" dirty="0">
                <a:solidFill>
                  <a:schemeClr val="bg1"/>
                </a:solidFill>
              </a:rPr>
              <a:t>a</a:t>
            </a:r>
            <a:r>
              <a:rPr lang="en-US" sz="25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365" name="Picture 5"/>
          <p:cNvPicPr>
            <a:picLocks noChangeArrowheads="1"/>
          </p:cNvPicPr>
          <p:nvPr/>
        </p:nvPicPr>
        <p:blipFill>
          <a:blip r:embed="rId4" cstate="print"/>
          <a:srcRect r="45712" b="54855"/>
          <a:stretch>
            <a:fillRect/>
          </a:stretch>
        </p:blipFill>
        <p:spPr bwMode="auto">
          <a:xfrm>
            <a:off x="2196703" y="3910088"/>
            <a:ext cx="4742781" cy="2413248"/>
          </a:xfrm>
          <a:prstGeom prst="rect">
            <a:avLst/>
          </a:prstGeom>
          <a:noFill/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6485" y="6580064"/>
            <a:ext cx="8108156" cy="2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748951" algn="l"/>
              </a:tabLst>
            </a:pPr>
            <a:r>
              <a:rPr lang="en-US" sz="1300" dirty="0">
                <a:solidFill>
                  <a:schemeClr val="accent1"/>
                </a:solidFill>
              </a:rPr>
              <a:t>(</a:t>
            </a:r>
            <a:r>
              <a:rPr lang="en-US" sz="1300" i="1" dirty="0">
                <a:solidFill>
                  <a:schemeClr val="accent1"/>
                </a:solidFill>
              </a:rPr>
              <a:t>Calculus,</a:t>
            </a:r>
            <a:r>
              <a:rPr lang="en-US" sz="1300" dirty="0">
                <a:solidFill>
                  <a:schemeClr val="accent1"/>
                </a:solidFill>
              </a:rPr>
              <a:t> Hughes Hallett et al,)</a:t>
            </a:r>
          </a:p>
        </p:txBody>
      </p:sp>
    </p:spTree>
    <p:extLst>
      <p:ext uri="{BB962C8B-B14F-4D97-AF65-F5344CB8AC3E}">
        <p14:creationId xmlns:p14="http://schemas.microsoft.com/office/powerpoint/2010/main" val="45114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ncepTest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2390"/>
            <a:ext cx="6248401" cy="68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74638"/>
            <a:ext cx="2590800" cy="34591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and Modeling</a:t>
            </a:r>
          </a:p>
          <a:p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Calculus</a:t>
            </a:r>
            <a:b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  <a:r>
              <a:rPr lang="en-US" sz="1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Calculus</a:t>
            </a:r>
            <a:r>
              <a:rPr lang="en-US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Hughes </a:t>
            </a:r>
            <a:r>
              <a:rPr lang="en-US" sz="1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Hallett</a:t>
            </a:r>
            <a:r>
              <a:rPr lang="en-US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al, </a:t>
            </a:r>
            <a:r>
              <a:rPr lang="en-US" sz="1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ConcepTests</a:t>
            </a:r>
            <a:endParaRPr lang="en-US" sz="1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20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3766" y="2037085"/>
            <a:ext cx="6161484" cy="42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lvl="1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Calculus: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Calculus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Hughes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Hallett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Common Core: Functions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Building </a:t>
            </a:r>
            <a:r>
              <a:rPr lang="en-US" b="1" dirty="0" smtClean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For example, as a model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Interpreting Functions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Qualitative behavior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From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8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72858"/>
              </p:ext>
            </p:extLst>
          </p:nvPr>
        </p:nvGraphicFramePr>
        <p:xfrm>
          <a:off x="709612" y="1371600"/>
          <a:ext cx="59959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8" name="Bitmap Image" r:id="rId4" imgW="3914286" imgH="1580952" progId="Paint.Picture">
                  <p:embed/>
                </p:oleObj>
              </mc:Choice>
              <mc:Fallback>
                <p:oleObj name="Bitmap Image" r:id="rId4" imgW="3914286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" y="1371600"/>
                        <a:ext cx="59959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55076"/>
              </p:ext>
            </p:extLst>
          </p:nvPr>
        </p:nvGraphicFramePr>
        <p:xfrm>
          <a:off x="3224213" y="1876425"/>
          <a:ext cx="5843587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9" name="Bitmap Image" r:id="rId6" imgW="3304762" imgH="3409524" progId="Paint.Picture">
                  <p:embed/>
                </p:oleObj>
              </mc:Choice>
              <mc:Fallback>
                <p:oleObj name="Bitmap Image" r:id="rId6" imgW="3304762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1876425"/>
                        <a:ext cx="5843587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381000"/>
            <a:ext cx="79248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Basic: Functions and Graphs</a:t>
            </a:r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sz="1600" i="1" dirty="0" smtClean="0">
                <a:solidFill>
                  <a:srgbClr val="FFFF00"/>
                </a:solidFill>
                <a:latin typeface="+mn-lt"/>
              </a:rPr>
              <a:t>Functions Modeling Change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 by 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Connally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Hughes </a:t>
            </a:r>
            <a:r>
              <a:rPr lang="en-US" sz="1600" dirty="0" err="1">
                <a:solidFill>
                  <a:srgbClr val="FFFF00"/>
                </a:solidFill>
                <a:latin typeface="+mn-lt"/>
              </a:rPr>
              <a:t>H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allett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et al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315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82558"/>
              </p:ext>
            </p:extLst>
          </p:nvPr>
        </p:nvGraphicFramePr>
        <p:xfrm>
          <a:off x="-10510" y="990600"/>
          <a:ext cx="915451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2" name="Bitmap Image" r:id="rId4" imgW="8449854" imgH="1628571" progId="Paint.Picture">
                  <p:embed/>
                </p:oleObj>
              </mc:Choice>
              <mc:Fallback>
                <p:oleObj name="Bitmap Image" r:id="rId4" imgW="8449854" imgH="16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10" y="990600"/>
                        <a:ext cx="915451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60181"/>
              </p:ext>
            </p:extLst>
          </p:nvPr>
        </p:nvGraphicFramePr>
        <p:xfrm>
          <a:off x="1902372" y="3581400"/>
          <a:ext cx="7239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3" name="Bitmap Image" r:id="rId6" imgW="4086795" imgH="2572109" progId="Paint.Picture">
                  <p:embed/>
                </p:oleObj>
              </mc:Choice>
              <mc:Fallback>
                <p:oleObj name="Bitmap Image" r:id="rId6" imgW="4086795" imgH="257210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372" y="3581400"/>
                        <a:ext cx="7239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228600"/>
            <a:ext cx="7696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and Graphs:  Interpretation</a:t>
            </a:r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257800"/>
            <a:ext cx="1786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sz="1600" i="1" dirty="0" smtClean="0">
                <a:solidFill>
                  <a:srgbClr val="FFFF00"/>
                </a:solidFill>
                <a:latin typeface="+mn-lt"/>
              </a:rPr>
              <a:t>Functions Modeling Change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 by 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Connally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Hughes </a:t>
            </a:r>
            <a:r>
              <a:rPr lang="en-US" sz="1600" dirty="0" err="1">
                <a:solidFill>
                  <a:srgbClr val="FFFF00"/>
                </a:solidFill>
                <a:latin typeface="+mn-lt"/>
              </a:rPr>
              <a:t>H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allett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et al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1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for Calculus: From the National Academy of Sciences Report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and Understanding, 2002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200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“The adequacy of the preparation that students receive prior to calculus will have an effect on whether they can understand calculus or merely do calculus.”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“Without understanding, students cannot apply what they know and do not remember the calculus they have learned.”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591" y="381000"/>
            <a:ext cx="3200400" cy="1981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Core: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and Interpretation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74034" cy="332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20831"/>
            <a:ext cx="6248400" cy="35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028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sz="1600" i="1" dirty="0" smtClean="0">
                <a:solidFill>
                  <a:srgbClr val="FFFF00"/>
                </a:solidFill>
                <a:latin typeface="+mn-lt"/>
              </a:rPr>
              <a:t>Algebra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 by McCallum, 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Connally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Hughes </a:t>
            </a:r>
            <a:r>
              <a:rPr lang="en-US" sz="1600" dirty="0" err="1">
                <a:solidFill>
                  <a:srgbClr val="FFFF00"/>
                </a:solidFill>
                <a:latin typeface="+mn-lt"/>
              </a:rPr>
              <a:t>H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allett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et al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43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00"/>
            </a:gs>
            <a:gs pos="50000">
              <a:srgbClr val="CC0000"/>
            </a:gs>
            <a:gs pos="100000">
              <a:srgbClr val="5E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09600"/>
            <a:ext cx="2667000" cy="1524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Core: Functions and Interpretation</a:t>
            </a:r>
            <a:endParaRPr lang="en-US" sz="28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" y="0"/>
            <a:ext cx="566865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6426585" cy="36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28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en-US" sz="1600" i="1" dirty="0" smtClean="0">
                <a:solidFill>
                  <a:srgbClr val="FFFF00"/>
                </a:solidFill>
                <a:latin typeface="+mn-lt"/>
              </a:rPr>
              <a:t>Algebra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 by McCallum, 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Connally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Hughes </a:t>
            </a:r>
            <a:r>
              <a:rPr lang="en-US" sz="1600" dirty="0" err="1">
                <a:solidFill>
                  <a:srgbClr val="FFFF00"/>
                </a:solidFill>
                <a:latin typeface="+mn-lt"/>
              </a:rPr>
              <a:t>H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allett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, et al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6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12163" cy="13033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Beliefs About Mathematics: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 Undergraduates 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(about 1990)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2036763"/>
            <a:ext cx="8458200" cy="40719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i="1" smtClean="0">
                <a:solidFill>
                  <a:srgbClr val="CECEEF"/>
                </a:solidFill>
                <a:latin typeface="Times New Roman" pitchFamily="18" charset="0"/>
                <a:cs typeface="Times New Roman" pitchFamily="18" charset="0"/>
              </a:rPr>
              <a:t>Answer choices for each question: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i="1" smtClean="0">
                <a:solidFill>
                  <a:srgbClr val="CECEEF"/>
                </a:solidFill>
                <a:latin typeface="Times New Roman" pitchFamily="18" charset="0"/>
                <a:cs typeface="Times New Roman" pitchFamily="18" charset="0"/>
              </a:rPr>
              <a:t>	Disagree		1	2	3	4	5	Agree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smtClean="0"/>
          </a:p>
          <a:p>
            <a:pPr eaLnBrk="1" hangingPunct="1">
              <a:spcBef>
                <a:spcPct val="0"/>
              </a:spcBef>
              <a:spcAft>
                <a:spcPts val="850"/>
              </a:spcAft>
            </a:pPr>
            <a:r>
              <a:rPr lang="en-US" sz="2200" b="1" smtClean="0">
                <a:solidFill>
                  <a:srgbClr val="FFFF00"/>
                </a:solidFill>
              </a:rPr>
              <a:t>A well-written problem makes it clear what method to use to solve it</a:t>
            </a:r>
          </a:p>
          <a:p>
            <a:pPr lvl="1" eaLnBrk="1" hangingPunct="1">
              <a:spcBef>
                <a:spcPct val="0"/>
              </a:spcBef>
              <a:spcAft>
                <a:spcPts val="850"/>
              </a:spcAft>
            </a:pPr>
            <a:r>
              <a:rPr lang="en-US" sz="2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Calculus students: 4.1, precalculus: 4.6</a:t>
            </a:r>
          </a:p>
          <a:p>
            <a:pPr eaLnBrk="1" hangingPunct="1">
              <a:spcBef>
                <a:spcPct val="0"/>
              </a:spcBef>
              <a:spcAft>
                <a:spcPts val="850"/>
              </a:spcAft>
            </a:pPr>
            <a:r>
              <a:rPr lang="en-US" sz="2200" b="1" smtClean="0">
                <a:solidFill>
                  <a:srgbClr val="FFFF00"/>
                </a:solidFill>
              </a:rPr>
              <a:t>If you can’t do a homework problem, you should be able to find a worked example in the text that will show you how </a:t>
            </a:r>
          </a:p>
          <a:p>
            <a:pPr marL="941388" lvl="2" eaLnBrk="1" hangingPunct="1">
              <a:spcBef>
                <a:spcPct val="0"/>
              </a:spcBef>
              <a:spcAft>
                <a:spcPts val="850"/>
              </a:spcAft>
              <a:buFont typeface="Times New Roman" pitchFamily="18" charset="0"/>
              <a:buChar char="–"/>
            </a:pPr>
            <a:r>
              <a:rPr lang="en-US" sz="2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Calculus students: 4.1, precalculus: 4.7</a:t>
            </a:r>
          </a:p>
          <a:p>
            <a:pPr eaLnBrk="1" hangingPunct="1">
              <a:spcBef>
                <a:spcPct val="0"/>
              </a:spcBef>
              <a:spcAft>
                <a:spcPts val="850"/>
              </a:spcAft>
            </a:pPr>
            <a:r>
              <a:rPr lang="en-US" sz="2200" b="1" smtClean="0">
                <a:solidFill>
                  <a:srgbClr val="FFFF00"/>
                </a:solidFill>
              </a:rPr>
              <a:t>Review problems should have the section of the text they come from listed after them in parentheses</a:t>
            </a:r>
          </a:p>
          <a:p>
            <a:pPr marL="941388" lvl="2" eaLnBrk="1" hangingPunct="1">
              <a:spcBef>
                <a:spcPct val="0"/>
              </a:spcBef>
              <a:spcAft>
                <a:spcPts val="850"/>
              </a:spcAft>
              <a:buFont typeface="Times New Roman" pitchFamily="18" charset="0"/>
              <a:buChar char="–"/>
            </a:pPr>
            <a:r>
              <a:rPr lang="en-US" sz="2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Calculus students: 4.2, precalculus: 4.8</a:t>
            </a: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83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002F"/>
            </a:gs>
            <a:gs pos="50000">
              <a:srgbClr val="660066"/>
            </a:gs>
            <a:gs pos="100000">
              <a:srgbClr val="2F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Should Calculus Preparation Look Like?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7848600" cy="4191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Algebra</a:t>
            </a:r>
            <a:r>
              <a:rPr lang="en-US" sz="2400" dirty="0" smtClean="0">
                <a:solidFill>
                  <a:srgbClr val="FFFF00"/>
                </a:solidFill>
              </a:rPr>
              <a:t>:  Develop insight into the structure of </a:t>
            </a:r>
            <a:r>
              <a:rPr lang="en-US" sz="2400" dirty="0">
                <a:solidFill>
                  <a:srgbClr val="FFFF00"/>
                </a:solidFill>
              </a:rPr>
              <a:t>expressions; </a:t>
            </a:r>
            <a:r>
              <a:rPr lang="en-US" sz="2400" dirty="0" smtClean="0">
                <a:solidFill>
                  <a:srgbClr val="FFFF00"/>
                </a:solidFill>
              </a:rPr>
              <a:t>achieve fluency through </a:t>
            </a:r>
            <a:r>
              <a:rPr lang="en-US" sz="2400" dirty="0" smtClean="0">
                <a:solidFill>
                  <a:schemeClr val="bg1"/>
                </a:solidFill>
              </a:rPr>
              <a:t>reasoning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Functions and Graphs</a:t>
            </a:r>
            <a:r>
              <a:rPr lang="en-US" sz="2400" dirty="0" smtClean="0">
                <a:solidFill>
                  <a:srgbClr val="FFFF00"/>
                </a:solidFill>
              </a:rPr>
              <a:t>: Qualitative behavior, parameters, families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Modeling</a:t>
            </a:r>
            <a:r>
              <a:rPr lang="en-US" sz="2400" dirty="0" smtClean="0">
                <a:solidFill>
                  <a:srgbClr val="FFFF00"/>
                </a:solidFill>
              </a:rPr>
              <a:t>:  Create a model; interpret results in context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Stamina and Strategy</a:t>
            </a:r>
            <a:r>
              <a:rPr lang="en-US" sz="2400" dirty="0" smtClean="0">
                <a:solidFill>
                  <a:srgbClr val="FFFF00"/>
                </a:solidFill>
              </a:rPr>
              <a:t>:  Make repeated attempts, try multiple approaches. Choose the best tools, graphs, algebra, technology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002F"/>
            </a:gs>
            <a:gs pos="50000">
              <a:srgbClr val="660066"/>
            </a:gs>
            <a:gs pos="100000">
              <a:srgbClr val="2F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848600" cy="4221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Going to college without being “symbolically literate” is like going to college illiterate: Calculus, the Sciences, and Engineering are blocked off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Students have the opportunity to be very well prepared for Calculus under the Common Core State Standards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5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from the Viewpoint of Other Disciplines: Economics and Biology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Economists and Algebraic Structure: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3990219"/>
              </p:ext>
            </p:extLst>
          </p:nvPr>
        </p:nvGraphicFramePr>
        <p:xfrm>
          <a:off x="1114425" y="2308225"/>
          <a:ext cx="6910388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Worksheet" r:id="rId6" imgW="4581436" imgH="2771678" progId="Excel.Sheet.8">
                  <p:embed/>
                </p:oleObj>
              </mc:Choice>
              <mc:Fallback>
                <p:oleObj name="Worksheet" r:id="rId6" imgW="4581436" imgH="277167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308225"/>
                        <a:ext cx="6910388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Consumer Price Index (CPI) Data is as follows: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2590800"/>
          <a:ext cx="72390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Worksheet" r:id="rId6" imgW="2990850" imgH="1638300" progId="Excel.Sheet.8">
                  <p:embed/>
                </p:oleObj>
              </mc:Choice>
              <mc:Fallback>
                <p:oleObj name="Worksheet" r:id="rId6" imgW="2990850" imgH="1638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7239000" cy="396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Economists’ View of the CPI Data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52400" y="14478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Converting to linear form provides a way to answer the question: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“How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 has the CPI grown over last century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?”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Now Equation Has Linear Form: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393825" y="2819400"/>
            <a:ext cx="66294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153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Variables  are 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=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(CPI) and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Year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0200" y="3200400"/>
          <a:ext cx="61261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5" imgW="1726920" imgH="571320" progId="Equation.3">
                  <p:embed/>
                </p:oleObj>
              </mc:Choice>
              <mc:Fallback>
                <p:oleObj name="Equation" r:id="rId5" imgW="1726920" imgH="571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00400"/>
                        <a:ext cx="61261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required for Calculus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Fluent computation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Qualitative or structural reasoning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and graphs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Recognize families of functions with parameters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Relate formulas and graphs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Converting words to symbols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Interpreting calculations in context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Stamina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Persistence, curiosity, critical  thinking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2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Biologists’ Use of Algebraic Structure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initial velocity of chemical reaction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initial concentration of substrate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max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constants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057400" y="1066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2286000" y="3886200"/>
            <a:ext cx="4495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4038600"/>
          <a:ext cx="39624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5" imgW="1054100" imgH="444500" progId="Equation.3">
                  <p:embed/>
                </p:oleObj>
              </mc:Choice>
              <mc:Fallback>
                <p:oleObj name="Equation" r:id="rId5" imgW="10541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3962400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57200" y="1676400"/>
            <a:ext cx="4821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Michaelis-Menten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Equation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152400" y="60198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How Do We Know If a Reaction Follows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Michaelis-Menten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a Chemical Reaction Follow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Michaelis-Menten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sz="3600" dirty="0" smtClean="0"/>
              <a:t> 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in linear form, with variables 1/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and 1/[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057400" y="2819400"/>
            <a:ext cx="56388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90800" y="3124200"/>
          <a:ext cx="46482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5" imgW="1689100" imgH="1117600" progId="Equation.3">
                  <p:embed/>
                </p:oleObj>
              </mc:Choice>
              <mc:Fallback>
                <p:oleObj name="Equation" r:id="rId5" imgW="1689100" imgH="1117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4648200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Now Equation Has Linear Form: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057400" y="2819400"/>
            <a:ext cx="56388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90800" y="3124200"/>
          <a:ext cx="46561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5" imgW="1333440" imgH="761760" progId="Equation.3">
                  <p:embed/>
                </p:oleObj>
              </mc:Choice>
              <mc:Fallback>
                <p:oleObj name="Equation" r:id="rId5" imgW="1333440" imgH="761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465613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752600"/>
            <a:ext cx="8153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Variables  are 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 =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1/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</a:t>
            </a:r>
            <a:r>
              <a:rPr lang="en-US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1/[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]</a:t>
            </a:r>
            <a:r>
              <a:rPr lang="en-US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Algebra in Calculus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Need: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Fluent Computation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of Algebraic Structure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 with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8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Fluency 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Calculus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3124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“The effort to promote conceptual understanding [on AP exams] by asking non-standard questions and requiring verbal explanations is excellent”</a:t>
            </a:r>
          </a:p>
          <a:p>
            <a:endParaRPr lang="en-US" sz="2400" dirty="0" smtClean="0">
              <a:solidFill>
                <a:srgbClr val="CCECFF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However, the AP result below (quoted in the report) suggests students do not think algebraically on their own</a:t>
            </a:r>
          </a:p>
          <a:p>
            <a:pPr marL="0" indent="0" algn="r"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From </a:t>
            </a:r>
            <a:r>
              <a:rPr lang="en-US" sz="2000" dirty="0">
                <a:solidFill>
                  <a:srgbClr val="FFFFFF"/>
                </a:solidFill>
              </a:rPr>
              <a:t>the National Academy of Sciences Report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Understanding, 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2002”</a:t>
            </a:r>
            <a:endParaRPr lang="en-US" sz="2000" dirty="0" smtClean="0">
              <a:solidFill>
                <a:srgbClr val="CCEC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CECFF"/>
              </a:solidFill>
            </a:endParaRPr>
          </a:p>
          <a:p>
            <a:endParaRPr lang="en-US" dirty="0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43936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9"/>
          <p:cNvGrpSpPr/>
          <p:nvPr/>
        </p:nvGrpSpPr>
        <p:grpSpPr>
          <a:xfrm>
            <a:off x="0" y="5181600"/>
            <a:ext cx="9144000" cy="1462593"/>
            <a:chOff x="0" y="2743200"/>
            <a:chExt cx="9144000" cy="1462593"/>
          </a:xfrm>
        </p:grpSpPr>
        <p:sp>
          <p:nvSpPr>
            <p:cNvPr id="12" name="Rectangle 11"/>
            <p:cNvSpPr/>
            <p:nvPr/>
          </p:nvSpPr>
          <p:spPr>
            <a:xfrm>
              <a:off x="0" y="2743200"/>
              <a:ext cx="9144000" cy="14478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1998 AP					1998 AP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75% success 				38% success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9274" name="Object 10"/>
            <p:cNvGraphicFramePr>
              <a:graphicFrameLocks noChangeAspect="1"/>
            </p:cNvGraphicFramePr>
            <p:nvPr/>
          </p:nvGraphicFramePr>
          <p:xfrm>
            <a:off x="1371600" y="2819401"/>
            <a:ext cx="1752600" cy="1386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66" name="Equation" r:id="rId5" imgW="1028700" imgH="1104900" progId="Equation.3">
                    <p:embed/>
                  </p:oleObj>
                </mc:Choice>
                <mc:Fallback>
                  <p:oleObj name="Equation" r:id="rId5" imgW="1028700" imgH="1104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819401"/>
                          <a:ext cx="1752600" cy="1386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5" name="Object 11"/>
            <p:cNvGraphicFramePr>
              <a:graphicFrameLocks noChangeAspect="1"/>
            </p:cNvGraphicFramePr>
            <p:nvPr/>
          </p:nvGraphicFramePr>
          <p:xfrm>
            <a:off x="6248400" y="2819400"/>
            <a:ext cx="26670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67" name="Equation" r:id="rId7" imgW="2159000" imgH="1193800" progId="Equation.3">
                    <p:embed/>
                  </p:oleObj>
                </mc:Choice>
                <mc:Fallback>
                  <p:oleObj name="Equation" r:id="rId7" imgW="2159000" imgH="119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819400"/>
                          <a:ext cx="26670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4" cstate="print"/>
          <a:srcRect r="16502" b="18752"/>
          <a:stretch>
            <a:fillRect/>
          </a:stretch>
        </p:blipFill>
        <p:spPr bwMode="auto">
          <a:xfrm>
            <a:off x="1143000" y="1676400"/>
            <a:ext cx="6796088" cy="50149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54038" y="214313"/>
            <a:ext cx="8089900" cy="1357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Algebra:  Structure and Fluency 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Calculus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Calculus I Gateway U of Arizona, Donna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Krawczyk</a:t>
            </a:r>
            <a:endParaRPr lang="en-US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Algebra:  Structure and Fluency 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Calculus</a:t>
            </a:r>
            <a:endParaRPr lang="en-US" sz="32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063066" cy="24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70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336600">
                <a:gamma/>
                <a:shade val="46275"/>
                <a:invGamma/>
              </a:srgbClr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Algebra:  Structure and Fluency </a:t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Calculus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  <a:r>
              <a:rPr lang="en-US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Calculus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Hughes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Hallett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al,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ConcepTests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4" descr="ConcepTest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2" y="1371600"/>
            <a:ext cx="8001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12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7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39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40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</TotalTime>
  <Words>1312</Words>
  <Application>Microsoft Macintosh PowerPoint</Application>
  <PresentationFormat>On-screen Show (4:3)</PresentationFormat>
  <Paragraphs>186</Paragraphs>
  <Slides>42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Default Design</vt:lpstr>
      <vt:lpstr>1_Default Design</vt:lpstr>
      <vt:lpstr>2_Default Design</vt:lpstr>
      <vt:lpstr>Equation</vt:lpstr>
      <vt:lpstr>Bitmap Image</vt:lpstr>
      <vt:lpstr>Worksheet</vt:lpstr>
      <vt:lpstr>Calculus for  the High School Class of 2020</vt:lpstr>
      <vt:lpstr>Role of Calculus for Science and Engineering in College</vt:lpstr>
      <vt:lpstr>Preparation for Calculus: From the National Academy of Sciences Report  Learning and Understanding, 2002</vt:lpstr>
      <vt:lpstr>Background required for Calculus</vt:lpstr>
      <vt:lpstr>Examples of Algebra in Calculus</vt:lpstr>
      <vt:lpstr>Algebra:  Structure and Fluency  in Calculus</vt:lpstr>
      <vt:lpstr>Algebra:  Structure and Fluency  for Calculus From Calculus I Gateway U of Arizona, Donna Krawczyk</vt:lpstr>
      <vt:lpstr>Algebra:  Structure and Fluency  in Calculus</vt:lpstr>
      <vt:lpstr>Algebra:  Structure and Fluency  in Calculus From Calculus Hughes Hallett et al, ConcepTests</vt:lpstr>
      <vt:lpstr>Algebra:  Structure and Fluency  in Calculus Cody Patterson Workshop Problems</vt:lpstr>
      <vt:lpstr>Historically: Algebra Preparation Focused on Manipulation</vt:lpstr>
      <vt:lpstr>More Recently: Algebra Preparation Based on Functions</vt:lpstr>
      <vt:lpstr>PowerPoint Presentation</vt:lpstr>
      <vt:lpstr>Common Core: Algebra http://www.corestandards.org/the-standards/mathematics  2010  </vt:lpstr>
      <vt:lpstr>Common Core: Algebra</vt:lpstr>
      <vt:lpstr>Common Core: Structure of Expressions</vt:lpstr>
      <vt:lpstr>Common Core: Structure of Expressions</vt:lpstr>
      <vt:lpstr>Common Core: Algebraic Fluency</vt:lpstr>
      <vt:lpstr>Common Core: Algebraic Fluency</vt:lpstr>
      <vt:lpstr>Common Core: Algebraic Fluency</vt:lpstr>
      <vt:lpstr>Common Core: Algebraic Fluency</vt:lpstr>
      <vt:lpstr>Examples of Functions and Graphs in Calculus</vt:lpstr>
      <vt:lpstr>Functions in Calculus: Families From Calculus Hughes Hallett et al, ConcepTests</vt:lpstr>
      <vt:lpstr>Functions in Calculus: Families Interpretation of Tangent Lines</vt:lpstr>
      <vt:lpstr>PowerPoint Presentation</vt:lpstr>
      <vt:lpstr>Functions in Calculus: Parameters  From Calculus Hughes Hallett et al.</vt:lpstr>
      <vt:lpstr>Common Core: Functions</vt:lpstr>
      <vt:lpstr>PowerPoint Presentation</vt:lpstr>
      <vt:lpstr>PowerPoint Presentation</vt:lpstr>
      <vt:lpstr>Common Core: Functions and Interpretation</vt:lpstr>
      <vt:lpstr>Common Core: Functions and Interpretation</vt:lpstr>
      <vt:lpstr>Student Beliefs About Mathematics: Harvard Undergraduates  (about 1990)</vt:lpstr>
      <vt:lpstr>What Should Calculus Preparation Look Like?</vt:lpstr>
      <vt:lpstr>PowerPoint Presentation</vt:lpstr>
      <vt:lpstr>PowerPoint Presentation</vt:lpstr>
      <vt:lpstr>Structure from the Viewpoint of Other Disciplines: Economics and Biology</vt:lpstr>
      <vt:lpstr>Economists and Algebraic Structure:</vt:lpstr>
      <vt:lpstr>Economists’ View of the CPI Data</vt:lpstr>
      <vt:lpstr>Now Equation Has Linear Form:</vt:lpstr>
      <vt:lpstr>Biologists’ Use of Algebraic Structure</vt:lpstr>
      <vt:lpstr>Does a Chemical Reaction Follow Michaelis-Menten? </vt:lpstr>
      <vt:lpstr>Now Equation Has Linear Form: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in Calculus: ConcepTests</dc:title>
  <dc:creator>Math</dc:creator>
  <cp:lastModifiedBy>dhh</cp:lastModifiedBy>
  <cp:revision>566</cp:revision>
  <dcterms:created xsi:type="dcterms:W3CDTF">2005-02-13T20:08:39Z</dcterms:created>
  <dcterms:modified xsi:type="dcterms:W3CDTF">2013-10-30T14:29:31Z</dcterms:modified>
</cp:coreProperties>
</file>